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60" r:id="rId4"/>
    <p:sldId id="278" r:id="rId5"/>
    <p:sldId id="266" r:id="rId6"/>
    <p:sldId id="287" r:id="rId7"/>
    <p:sldId id="258" r:id="rId8"/>
    <p:sldId id="291" r:id="rId9"/>
    <p:sldId id="269" r:id="rId10"/>
    <p:sldId id="290" r:id="rId11"/>
    <p:sldId id="289" r:id="rId12"/>
    <p:sldId id="264" r:id="rId13"/>
    <p:sldId id="286" r:id="rId14"/>
    <p:sldId id="273" r:id="rId15"/>
    <p:sldId id="265" r:id="rId16"/>
    <p:sldId id="272" r:id="rId17"/>
    <p:sldId id="281" r:id="rId18"/>
    <p:sldId id="279" r:id="rId19"/>
    <p:sldId id="293" r:id="rId20"/>
    <p:sldId id="283" r:id="rId21"/>
    <p:sldId id="292" r:id="rId22"/>
    <p:sldId id="295" r:id="rId23"/>
    <p:sldId id="285" r:id="rId24"/>
    <p:sldId id="263" r:id="rId25"/>
    <p:sldId id="294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70" autoAdjust="0"/>
  </p:normalViewPr>
  <p:slideViewPr>
    <p:cSldViewPr snapToGrid="0">
      <p:cViewPr varScale="1">
        <p:scale>
          <a:sx n="72" d="100"/>
          <a:sy n="72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2F111-B951-467F-9B52-4A58C6762ACE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BB40A-73AA-49A6-8887-79AFE289C8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11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BB40A-73AA-49A6-8887-79AFE289C8E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68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D3E6CD-079D-46CB-B6E5-6E8063EFE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90F20B-A43E-41A2-BDBA-9A97AF527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5945F0-113A-45D5-BE49-4786C6CF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C01DB6-FF6C-4B94-AEA5-8E6F4072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1AAECD-2AB6-4BA5-AD42-76B51195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3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C4D1-C78F-4FC8-BA5F-870C15E8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6A8559-7465-4B0D-8811-EF996FCA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7337D5-FE72-4DC8-9316-02E0D65E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10E252-7D0C-491C-B984-9094A35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E9F46B-2134-454D-85F8-4DA51A37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10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B014B2-A262-4438-ADBC-C63F23A91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D91BC7-6F98-49AB-8DE1-0FB08EB3C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FE80F-C1BF-4F6B-9B19-E0146965A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B89A5C-22F7-4B92-AB0F-8E4045BB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1AB02A-F599-433F-ACAD-F1581B98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4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89D34-444E-415D-8C04-8D249846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C8CBF9-5708-49DD-922E-46C3F321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94B108-3550-4D4C-9AE0-FDD7D76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C704A4-76B1-4821-9950-31AD9387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2E20-50FC-415D-BD45-69F638B8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22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EB66F-3E22-47C0-B150-88B4827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877B70-5CBB-4C02-A944-2E1A23B35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182192-0A38-48CA-927B-8903F4A0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C36BC9-8784-465E-8925-3AF6B36C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D9C24D-5705-414A-B09C-D77D4304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71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9301-87D1-4C62-88FA-35E81FE5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33BBE-1DF9-4F15-B2FF-82533C081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488E70-CDA4-4800-BD4D-021511EB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9E4E9-3540-47E8-B486-54263EB0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ED411-C936-4AF5-966D-C3B7A8E9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80AE73-D23D-4033-AF4C-E8363ED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32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6EB9C0-370F-4D5A-8B6E-5700557B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706183-84DC-4DF1-AAB8-CCCABE54A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5A6274-745A-4464-B6CF-77D3BEB8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5A308A-4A37-49B6-85E9-4C3F1F287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7DB403-4032-4ADF-B5E7-BC1E432A1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6F3B994-11B1-4EB3-91F3-76641D5F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560C08-AB38-4CA1-B586-799D4B1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85904C-92AD-4BD0-8034-FF2BCF3E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14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B21ED5-D132-4418-AF98-D939CCAF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F4E6B-C7E8-4B5A-9011-130EBCB2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28BA11-3A13-4A51-84D0-1FF09276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9EB56-6FF8-4604-BFD0-B305F2C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01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056748-001C-417B-BD12-630770F9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6BB0BB-83FE-4893-86F1-892A623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FB5A8-B952-46EB-B6D8-2180E7E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90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6941B4-2CBB-4FC6-A085-68BD8620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293988-DC8D-4591-9DB9-E9D183E3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D9176A-D9A3-42E4-BA2D-18C185A93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254532-DC28-4462-BE12-F6D66B8D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EF028-C679-4084-8F18-0D257482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DC3579-525D-44F6-9199-B68F9E6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7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FB2DD-2434-4B4C-AA55-AFE7861B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6CE456-057F-4D7D-B8FD-73D3346AF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1032EB-6A47-4348-991F-F7E267D3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4F7018-366D-4E8D-AA86-15041BAA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A85148-4D2D-4624-91EF-0425026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530F14-36AE-4D77-8702-EECC7742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93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F19A8E-B421-4F15-807F-3CC30D5A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89D5C-350E-4C5C-9EA8-73881576D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9CAC2-D130-4DF2-9DE2-BAC90E40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3C7A0-0601-4C96-8819-BBC495DAA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C51176-E7B4-4FE1-9229-378FFFD49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50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4174C-A0B8-4A39-A3D4-4155AE750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73" y="4795940"/>
            <a:ext cx="9353752" cy="786218"/>
          </a:xfrm>
        </p:spPr>
        <p:txBody>
          <a:bodyPr>
            <a:noAutofit/>
          </a:bodyPr>
          <a:lstStyle/>
          <a:p>
            <a: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Novel Safe Merging Algorithm for Connected</a:t>
            </a:r>
            <a:b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lang="it-IT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NetLogo</a:t>
            </a:r>
            <a:endParaRPr lang="it-IT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7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589814" y="341065"/>
            <a:ext cx="307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B7F3C07-EB6A-4C2E-A61D-40C978F8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2887824"/>
            <a:ext cx="5953956" cy="15051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15BD1E-ADA9-4515-AFA3-09DB334943DD}"/>
              </a:ext>
            </a:extLst>
          </p:cNvPr>
          <p:cNvSpPr txBox="1"/>
          <p:nvPr/>
        </p:nvSpPr>
        <p:spPr>
          <a:xfrm>
            <a:off x="1733161" y="1984702"/>
            <a:ext cx="200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Agent </a:t>
            </a:r>
            <a:r>
              <a:rPr lang="it-IT" sz="2000" dirty="0" err="1"/>
              <a:t>structure</a:t>
            </a:r>
            <a:r>
              <a:rPr lang="it-IT" sz="2000" dirty="0"/>
              <a:t>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C68DC9-8475-4845-80B2-CE595D3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56" y="2790693"/>
            <a:ext cx="353426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1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801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F62B99-886F-4785-AE71-BE4CCBF5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1" y="1642187"/>
            <a:ext cx="10468485" cy="14413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22B42AA-BC08-4D9F-A67B-18AB54BE2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18" y="3747192"/>
            <a:ext cx="8615363" cy="13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770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BE1F48-9FF7-440C-9C6E-67EC770D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9"/>
          <a:stretch/>
        </p:blipFill>
        <p:spPr>
          <a:xfrm>
            <a:off x="914724" y="1838325"/>
            <a:ext cx="10459292" cy="36760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C5354B-A5C4-45A6-89B6-013FC6FAF650}"/>
              </a:ext>
            </a:extLst>
          </p:cNvPr>
          <p:cNvSpPr txBox="1"/>
          <p:nvPr/>
        </p:nvSpPr>
        <p:spPr>
          <a:xfrm>
            <a:off x="817984" y="1191994"/>
            <a:ext cx="1055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All</a:t>
            </a:r>
            <a:r>
              <a:rPr lang="it-IT" dirty="0"/>
              <a:t> cars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forward</a:t>
            </a:r>
            <a:r>
              <a:rPr lang="it-IT" dirty="0"/>
              <a:t> car in order to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speed </a:t>
            </a:r>
            <a:r>
              <a:rPr lang="it-IT" dirty="0" err="1"/>
              <a:t>accordingly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Procedure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forward</a:t>
            </a:r>
            <a:r>
              <a:rPr lang="it-IT" dirty="0"/>
              <a:t> car: </a:t>
            </a:r>
          </a:p>
        </p:txBody>
      </p:sp>
    </p:spTree>
    <p:extLst>
      <p:ext uri="{BB962C8B-B14F-4D97-AF65-F5344CB8AC3E}">
        <p14:creationId xmlns:p14="http://schemas.microsoft.com/office/powerpoint/2010/main" val="22476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87755" y="198501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4E5033F-C794-4E81-AC4E-AFF0614646A1}"/>
              </a:ext>
            </a:extLst>
          </p:cNvPr>
          <p:cNvSpPr/>
          <p:nvPr/>
        </p:nvSpPr>
        <p:spPr>
          <a:xfrm>
            <a:off x="1217295" y="297942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60BD73C-2C34-44B0-8F81-00D45853F924}"/>
              </a:ext>
            </a:extLst>
          </p:cNvPr>
          <p:cNvSpPr/>
          <p:nvPr/>
        </p:nvSpPr>
        <p:spPr>
          <a:xfrm>
            <a:off x="1293495" y="4175760"/>
            <a:ext cx="1015365" cy="14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956E8AD-24E1-449F-9A84-06311EAE67EF}"/>
              </a:ext>
            </a:extLst>
          </p:cNvPr>
          <p:cNvCxnSpPr>
            <a:cxnSpLocks/>
          </p:cNvCxnSpPr>
          <p:nvPr/>
        </p:nvCxnSpPr>
        <p:spPr>
          <a:xfrm>
            <a:off x="2179320" y="307657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132A680-5751-4E11-A600-ECFAAADD475A}"/>
              </a:ext>
            </a:extLst>
          </p:cNvPr>
          <p:cNvCxnSpPr>
            <a:cxnSpLocks/>
          </p:cNvCxnSpPr>
          <p:nvPr/>
        </p:nvCxnSpPr>
        <p:spPr>
          <a:xfrm>
            <a:off x="2308860" y="423481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8AEC077C-EFD1-4D6E-B420-C1174926E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3" r="25646" b="30010"/>
          <a:stretch/>
        </p:blipFill>
        <p:spPr>
          <a:xfrm>
            <a:off x="2438400" y="2980859"/>
            <a:ext cx="1257300" cy="2653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32087E-9E16-432C-A513-32DDAB3E4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7575"/>
          <a:stretch/>
        </p:blipFill>
        <p:spPr>
          <a:xfrm>
            <a:off x="2567850" y="4102133"/>
            <a:ext cx="1325970" cy="265364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4CA3C-49C1-472A-8153-ADBDCCAF58F8}"/>
              </a:ext>
            </a:extLst>
          </p:cNvPr>
          <p:cNvCxnSpPr>
            <a:cxnSpLocks/>
          </p:cNvCxnSpPr>
          <p:nvPr/>
        </p:nvCxnSpPr>
        <p:spPr>
          <a:xfrm>
            <a:off x="2049780" y="207073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4F07102-AB3D-4856-9703-96FE242A12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9103" r="28966" b="-2290"/>
          <a:stretch/>
        </p:blipFill>
        <p:spPr>
          <a:xfrm>
            <a:off x="2327988" y="1968976"/>
            <a:ext cx="1300429" cy="2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(3)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EF824B-ADB7-4BBF-B8CD-2B5AA74A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" r="-1"/>
          <a:stretch/>
        </p:blipFill>
        <p:spPr>
          <a:xfrm>
            <a:off x="1490881" y="2746829"/>
            <a:ext cx="4678680" cy="8954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BDCDD8-1EB1-4A46-91D5-B5D25AB2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26" y="1449811"/>
            <a:ext cx="4182059" cy="7430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95CC4F-2329-47D9-9661-75DD29EC4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81" y="4196205"/>
            <a:ext cx="3924848" cy="6382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EF6999-21A8-4918-8BE8-6E6132B22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/>
        </p:blipFill>
        <p:spPr>
          <a:xfrm>
            <a:off x="6089115" y="2823242"/>
            <a:ext cx="3471585" cy="4568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3FB103-572D-4435-A25D-8D022478A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02" y="4054709"/>
            <a:ext cx="2560410" cy="527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180EDE-1023-45C1-95E7-4A84F044C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6651"/>
            <a:ext cx="3464700" cy="4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(4)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95375" y="3714750"/>
            <a:ext cx="654367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E4DBB57-AA04-4A6E-A5F1-440BBC31B1C1}"/>
              </a:ext>
            </a:extLst>
          </p:cNvPr>
          <p:cNvCxnSpPr>
            <a:stCxn id="8" idx="3"/>
          </p:cNvCxnSpPr>
          <p:nvPr/>
        </p:nvCxnSpPr>
        <p:spPr>
          <a:xfrm flipV="1">
            <a:off x="7639050" y="3794760"/>
            <a:ext cx="240030" cy="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C3AB642A-EBEA-49D3-8CFE-AEB9A7ED0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b="17627"/>
          <a:stretch/>
        </p:blipFill>
        <p:spPr>
          <a:xfrm>
            <a:off x="7879080" y="3463110"/>
            <a:ext cx="2665094" cy="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(5)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2A71CB-ED90-472C-A159-0856EAA0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0" y="2647624"/>
            <a:ext cx="10231278" cy="23339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94102C2-0B11-4211-A9C0-377084A75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1" y="1068407"/>
            <a:ext cx="5017317" cy="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3C8097-D722-4E58-9309-5B1A232602C9}"/>
              </a:ext>
            </a:extLst>
          </p:cNvPr>
          <p:cNvSpPr txBox="1"/>
          <p:nvPr/>
        </p:nvSpPr>
        <p:spPr>
          <a:xfrm>
            <a:off x="276224" y="272534"/>
            <a:ext cx="7477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027C5A-56CA-40A7-A006-0A9F6F75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7" y="1922494"/>
            <a:ext cx="7654608" cy="43057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7454C1-9C4C-4031-B39A-955289DBEBCE}"/>
              </a:ext>
            </a:extLst>
          </p:cNvPr>
          <p:cNvSpPr txBox="1"/>
          <p:nvPr/>
        </p:nvSpPr>
        <p:spPr>
          <a:xfrm>
            <a:off x="533399" y="1257300"/>
            <a:ext cx="650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Changes</a:t>
            </a:r>
            <a:r>
              <a:rPr lang="it-IT" sz="2000" dirty="0"/>
              <a:t> in the </a:t>
            </a:r>
            <a:r>
              <a:rPr lang="it-IT" sz="2000" dirty="0" err="1"/>
              <a:t>algorithm</a:t>
            </a:r>
            <a:r>
              <a:rPr lang="it-IT" sz="2000" dirty="0"/>
              <a:t> in order to </a:t>
            </a:r>
            <a:r>
              <a:rPr lang="it-IT" sz="2000" b="1" dirty="0" err="1"/>
              <a:t>avoid</a:t>
            </a:r>
            <a:r>
              <a:rPr lang="it-IT" sz="2000" b="1" dirty="0"/>
              <a:t> speed </a:t>
            </a:r>
            <a:r>
              <a:rPr lang="it-IT" sz="2000" b="1" dirty="0" err="1"/>
              <a:t>saturation</a:t>
            </a:r>
            <a:r>
              <a:rPr lang="it-IT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13941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FA6223-91D1-453C-A6AF-452F46CE3BF2}"/>
              </a:ext>
            </a:extLst>
          </p:cNvPr>
          <p:cNvSpPr txBox="1"/>
          <p:nvPr/>
        </p:nvSpPr>
        <p:spPr>
          <a:xfrm>
            <a:off x="276225" y="2725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Merging</a:t>
            </a:r>
            <a:r>
              <a:rPr lang="it-IT" sz="2400" b="1" dirty="0">
                <a:solidFill>
                  <a:schemeClr val="bg1"/>
                </a:solidFill>
              </a:rPr>
              <a:t> control </a:t>
            </a:r>
            <a:r>
              <a:rPr lang="it-IT" sz="2400" b="1" dirty="0" err="1">
                <a:solidFill>
                  <a:schemeClr val="bg1"/>
                </a:solidFill>
              </a:rPr>
              <a:t>algorithm</a:t>
            </a:r>
            <a:r>
              <a:rPr lang="it-IT" sz="2400" b="1" dirty="0">
                <a:solidFill>
                  <a:schemeClr val="bg1"/>
                </a:solidFill>
              </a:rPr>
              <a:t> </a:t>
            </a:r>
            <a:r>
              <a:rPr lang="it-IT" sz="2400" b="1" dirty="0" err="1">
                <a:solidFill>
                  <a:schemeClr val="bg1"/>
                </a:solidFill>
              </a:rPr>
              <a:t>Implementation</a:t>
            </a:r>
            <a:r>
              <a:rPr lang="it-IT" sz="24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F7A018-BFA2-427B-8D1E-97FBCBE5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6" y="2590907"/>
            <a:ext cx="11153773" cy="24786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F8A9BE-40DB-4B32-A5C9-92D3A5E2A508}"/>
              </a:ext>
            </a:extLst>
          </p:cNvPr>
          <p:cNvSpPr txBox="1"/>
          <p:nvPr/>
        </p:nvSpPr>
        <p:spPr>
          <a:xfrm>
            <a:off x="-130627" y="1786316"/>
            <a:ext cx="1210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Procedure to </a:t>
            </a:r>
            <a:r>
              <a:rPr lang="it-IT" sz="2000" dirty="0" err="1"/>
              <a:t>find</a:t>
            </a:r>
            <a:r>
              <a:rPr lang="it-IT" sz="2000" dirty="0"/>
              <a:t> the </a:t>
            </a:r>
            <a:r>
              <a:rPr lang="it-IT" sz="2000" dirty="0" err="1"/>
              <a:t>associated</a:t>
            </a:r>
            <a:r>
              <a:rPr lang="it-IT" sz="2000" dirty="0"/>
              <a:t> car in the </a:t>
            </a:r>
            <a:r>
              <a:rPr lang="it-IT" sz="2000" dirty="0" err="1"/>
              <a:t>main</a:t>
            </a:r>
            <a:r>
              <a:rPr lang="it-IT" sz="2000" dirty="0"/>
              <a:t> lane </a:t>
            </a:r>
          </a:p>
        </p:txBody>
      </p:sp>
    </p:spTree>
    <p:extLst>
      <p:ext uri="{BB962C8B-B14F-4D97-AF65-F5344CB8AC3E}">
        <p14:creationId xmlns:p14="http://schemas.microsoft.com/office/powerpoint/2010/main" val="182029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2672FC-A257-4AED-A091-3C01F2F73C76}"/>
              </a:ext>
            </a:extLst>
          </p:cNvPr>
          <p:cNvSpPr txBox="1"/>
          <p:nvPr/>
        </p:nvSpPr>
        <p:spPr>
          <a:xfrm>
            <a:off x="245622" y="510863"/>
            <a:ext cx="7517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(3)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208D6-D42A-45D4-A9BF-60D1DE30A49A}"/>
              </a:ext>
            </a:extLst>
          </p:cNvPr>
          <p:cNvSpPr txBox="1"/>
          <p:nvPr/>
        </p:nvSpPr>
        <p:spPr>
          <a:xfrm>
            <a:off x="486383" y="1566154"/>
            <a:ext cx="332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No check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merging</a:t>
            </a:r>
            <a:r>
              <a:rPr lang="it-IT" sz="2000" dirty="0"/>
              <a:t> point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9D02A1-5140-438B-9296-9E91D355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181" y="4682833"/>
            <a:ext cx="2238687" cy="1162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088E92-4250-4DC3-9E55-9FDE1610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4" y="2498335"/>
            <a:ext cx="11104358" cy="152888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398D2F8-7CEB-4565-BAE9-D8F6A32C4791}"/>
              </a:ext>
            </a:extLst>
          </p:cNvPr>
          <p:cNvSpPr/>
          <p:nvPr/>
        </p:nvSpPr>
        <p:spPr>
          <a:xfrm>
            <a:off x="7072008" y="3346315"/>
            <a:ext cx="1040860" cy="204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57D6110-DB70-4038-B553-1FE8D3E3F68F}"/>
              </a:ext>
            </a:extLst>
          </p:cNvPr>
          <p:cNvCxnSpPr/>
          <p:nvPr/>
        </p:nvCxnSpPr>
        <p:spPr>
          <a:xfrm>
            <a:off x="8044774" y="3550596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487178" y="219767"/>
            <a:ext cx="232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THE CONTEXT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1E5416-1555-42C2-BD2E-2D184C2B8525}"/>
              </a:ext>
            </a:extLst>
          </p:cNvPr>
          <p:cNvSpPr txBox="1"/>
          <p:nvPr/>
        </p:nvSpPr>
        <p:spPr>
          <a:xfrm>
            <a:off x="487178" y="1100793"/>
            <a:ext cx="40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main</a:t>
            </a:r>
            <a:r>
              <a:rPr lang="it-IT" sz="2400" dirty="0"/>
              <a:t>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secondary</a:t>
            </a:r>
            <a:r>
              <a:rPr lang="it-IT" sz="2400" dirty="0"/>
              <a:t> </a:t>
            </a:r>
            <a:r>
              <a:rPr lang="it-IT" sz="2400" dirty="0" err="1"/>
              <a:t>merging</a:t>
            </a:r>
            <a:r>
              <a:rPr lang="it-IT" sz="2400" dirty="0"/>
              <a:t> lane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2A0A59-50F2-44A1-8C27-111CAD62B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6" y="2522861"/>
            <a:ext cx="10448791" cy="13550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D2F575-1457-428D-B1C9-AFBCD8664E16}"/>
              </a:ext>
            </a:extLst>
          </p:cNvPr>
          <p:cNvSpPr txBox="1"/>
          <p:nvPr/>
        </p:nvSpPr>
        <p:spPr>
          <a:xfrm>
            <a:off x="8873413" y="4077125"/>
            <a:ext cx="28393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THE GOAL</a:t>
            </a:r>
          </a:p>
          <a:p>
            <a:endParaRPr lang="it-I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traffic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merging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8739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01EB74-63B6-4B7B-B7BB-781D8B95C59D}"/>
              </a:ext>
            </a:extLst>
          </p:cNvPr>
          <p:cNvSpPr txBox="1"/>
          <p:nvPr/>
        </p:nvSpPr>
        <p:spPr>
          <a:xfrm>
            <a:off x="8210550" y="3167390"/>
            <a:ext cx="209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36949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A189A5-08E4-47CC-BE73-F8A93D34B276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(1)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C8D226-A53F-4DE7-9257-234486DD59C0}"/>
              </a:ext>
            </a:extLst>
          </p:cNvPr>
          <p:cNvSpPr txBox="1"/>
          <p:nvPr/>
        </p:nvSpPr>
        <p:spPr>
          <a:xfrm>
            <a:off x="161795" y="1551563"/>
            <a:ext cx="669004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err="1"/>
              <a:t>Parameters</a:t>
            </a:r>
            <a:r>
              <a:rPr lang="it-IT" sz="2400" i="1" dirty="0"/>
              <a:t>:</a:t>
            </a:r>
            <a:r>
              <a:rPr lang="it-IT" sz="2400" dirty="0"/>
              <a:t>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acc</a:t>
            </a:r>
            <a:r>
              <a:rPr lang="it-IT" sz="1200" dirty="0"/>
              <a:t> </a:t>
            </a:r>
            <a:r>
              <a:rPr lang="it-IT" sz="2000" dirty="0"/>
              <a:t>= 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dec</a:t>
            </a:r>
            <a:r>
              <a:rPr lang="it-IT" sz="1200" dirty="0"/>
              <a:t> </a:t>
            </a:r>
            <a:r>
              <a:rPr lang="it-IT" sz="2000" dirty="0"/>
              <a:t>=  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τ</a:t>
            </a:r>
            <a:r>
              <a:rPr lang="it-IT" sz="2000" dirty="0"/>
              <a:t>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Δx</a:t>
            </a:r>
            <a:r>
              <a:rPr lang="it-IT" sz="1200" dirty="0" err="1"/>
              <a:t>min</a:t>
            </a:r>
            <a:r>
              <a:rPr lang="it-IT" sz="1200" dirty="0"/>
              <a:t> </a:t>
            </a:r>
            <a:r>
              <a:rPr lang="it-IT" sz="2000" dirty="0"/>
              <a:t>= 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Top-speed</a:t>
            </a:r>
            <a:r>
              <a:rPr lang="it-IT" sz="1600" dirty="0"/>
              <a:t> </a:t>
            </a:r>
            <a:r>
              <a:rPr lang="it-IT" sz="2000" dirty="0"/>
              <a:t>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main</a:t>
            </a:r>
            <a:r>
              <a:rPr lang="it-IT" sz="2000" dirty="0"/>
              <a:t> lane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secondary</a:t>
            </a:r>
            <a:r>
              <a:rPr lang="it-IT" sz="2000" dirty="0"/>
              <a:t> lane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F99C9D-AA49-43E9-BD2A-ACE669CF5B23}"/>
              </a:ext>
            </a:extLst>
          </p:cNvPr>
          <p:cNvSpPr txBox="1"/>
          <p:nvPr/>
        </p:nvSpPr>
        <p:spPr>
          <a:xfrm>
            <a:off x="6337006" y="1551563"/>
            <a:ext cx="557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err="1"/>
              <a:t>Limitation</a:t>
            </a:r>
            <a:r>
              <a:rPr lang="it-IT" sz="2400" i="1" dirty="0"/>
              <a:t> due to the </a:t>
            </a:r>
            <a:r>
              <a:rPr lang="it-IT" sz="2400" i="1" dirty="0" err="1"/>
              <a:t>lenght</a:t>
            </a:r>
            <a:r>
              <a:rPr lang="it-IT" sz="2400" i="1" dirty="0"/>
              <a:t> of the street: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F4E0CE-5AE4-428D-8301-503EA0082920}"/>
              </a:ext>
            </a:extLst>
          </p:cNvPr>
          <p:cNvSpPr txBox="1"/>
          <p:nvPr/>
        </p:nvSpPr>
        <p:spPr>
          <a:xfrm>
            <a:off x="6096000" y="2432007"/>
            <a:ext cx="6099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Max </a:t>
            </a:r>
            <a:r>
              <a:rPr lang="it-IT" dirty="0" err="1"/>
              <a:t>number</a:t>
            </a:r>
            <a:r>
              <a:rPr lang="it-IT" dirty="0"/>
              <a:t> of cars on the </a:t>
            </a:r>
            <a:r>
              <a:rPr lang="it-IT" dirty="0" err="1"/>
              <a:t>main</a:t>
            </a:r>
            <a:r>
              <a:rPr lang="it-IT" dirty="0"/>
              <a:t> lane after some </a:t>
            </a:r>
            <a:r>
              <a:rPr lang="it-IT" dirty="0" err="1"/>
              <a:t>merging</a:t>
            </a:r>
            <a:r>
              <a:rPr lang="it-IT" dirty="0"/>
              <a:t> </a:t>
            </a:r>
            <a:r>
              <a:rPr lang="it-IT" b="1" dirty="0"/>
              <a:t>=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cars on </a:t>
            </a:r>
            <a:r>
              <a:rPr lang="it-IT" dirty="0" err="1"/>
              <a:t>main</a:t>
            </a:r>
            <a:r>
              <a:rPr lang="it-IT" dirty="0"/>
              <a:t> lane</a:t>
            </a:r>
          </a:p>
          <a:p>
            <a:pPr algn="ctr"/>
            <a:r>
              <a:rPr lang="it-IT" b="1" dirty="0"/>
              <a:t>+</a:t>
            </a:r>
          </a:p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cars on </a:t>
            </a:r>
            <a:r>
              <a:rPr lang="it-IT" dirty="0" err="1"/>
              <a:t>secondary</a:t>
            </a:r>
            <a:r>
              <a:rPr lang="it-IT" dirty="0"/>
              <a:t> lane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02EFD10-293E-4B4D-90C2-80DC70EA4CD4}"/>
              </a:ext>
            </a:extLst>
          </p:cNvPr>
          <p:cNvSpPr/>
          <p:nvPr/>
        </p:nvSpPr>
        <p:spPr>
          <a:xfrm>
            <a:off x="6230679" y="2286000"/>
            <a:ext cx="5799526" cy="1900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65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FE7DBD-4098-482D-A1A2-7FB6B1D4AE68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(2)</a:t>
            </a:r>
          </a:p>
        </p:txBody>
      </p:sp>
      <p:pic>
        <p:nvPicPr>
          <p:cNvPr id="7" name="video_4_Trim">
            <a:hlinkClick r:id="" action="ppaction://media"/>
            <a:extLst>
              <a:ext uri="{FF2B5EF4-FFF2-40B4-BE49-F238E27FC236}">
                <a16:creationId xmlns:a16="http://schemas.microsoft.com/office/drawing/2014/main" id="{30215E1D-745A-4550-84D9-4B26523A53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006" y="82980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4CA83A-FA22-4940-8073-1CDE9215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878" y="237531"/>
            <a:ext cx="4312332" cy="18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6BDCD-EDA0-4DBF-8B47-040AAA9C41EC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(3)</a:t>
            </a:r>
          </a:p>
        </p:txBody>
      </p:sp>
      <p:pic>
        <p:nvPicPr>
          <p:cNvPr id="10" name="video_5_Trim">
            <a:hlinkClick r:id="" action="ppaction://media"/>
            <a:extLst>
              <a:ext uri="{FF2B5EF4-FFF2-40B4-BE49-F238E27FC236}">
                <a16:creationId xmlns:a16="http://schemas.microsoft.com/office/drawing/2014/main" id="{3CF25A3A-A667-478A-8F9B-EA10105CD6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907" y="694153"/>
            <a:ext cx="10080000" cy="567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F8AD6C-91CC-49D6-9F98-03BBB696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381" y="296333"/>
            <a:ext cx="4120712" cy="1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2DDAFF-8A59-4A03-9E07-89CCFCE639F1}"/>
              </a:ext>
            </a:extLst>
          </p:cNvPr>
          <p:cNvSpPr txBox="1"/>
          <p:nvPr/>
        </p:nvSpPr>
        <p:spPr>
          <a:xfrm>
            <a:off x="335902" y="205274"/>
            <a:ext cx="227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(4)</a:t>
            </a:r>
          </a:p>
        </p:txBody>
      </p:sp>
      <p:pic>
        <p:nvPicPr>
          <p:cNvPr id="2" name="video_1_Trim">
            <a:hlinkClick r:id="" action="ppaction://media"/>
            <a:extLst>
              <a:ext uri="{FF2B5EF4-FFF2-40B4-BE49-F238E27FC236}">
                <a16:creationId xmlns:a16="http://schemas.microsoft.com/office/drawing/2014/main" id="{C0576624-0A46-485E-A85E-F9BC92A265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198" y="89018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F051BC-22C7-4C5F-B6E4-E7E258A75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97" y="374343"/>
            <a:ext cx="4320000" cy="1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29513E-8918-4E4A-BA47-757840D62DB6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(5)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09C78D-B9DC-4025-A065-C06FE2F5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50" y="4097465"/>
            <a:ext cx="4408630" cy="1828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C816F81-80F0-4260-8A8A-BC6DEF97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64" y="1271392"/>
            <a:ext cx="4320000" cy="18139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6B33F4-C974-401B-9D21-8ABA96AB1E43}"/>
              </a:ext>
            </a:extLst>
          </p:cNvPr>
          <p:cNvSpPr txBox="1"/>
          <p:nvPr/>
        </p:nvSpPr>
        <p:spPr>
          <a:xfrm>
            <a:off x="507998" y="713858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3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E85FA-3D5D-4561-B58C-18696604DEF7}"/>
              </a:ext>
            </a:extLst>
          </p:cNvPr>
          <p:cNvSpPr txBox="1"/>
          <p:nvPr/>
        </p:nvSpPr>
        <p:spPr>
          <a:xfrm>
            <a:off x="5508450" y="3543805"/>
            <a:ext cx="4277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F47B11-A4CD-4394-9D0F-B4440ABB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50" y="1271392"/>
            <a:ext cx="4320000" cy="178119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1A814F-331E-42DC-800D-5A6285C45678}"/>
              </a:ext>
            </a:extLst>
          </p:cNvPr>
          <p:cNvSpPr txBox="1"/>
          <p:nvPr/>
        </p:nvSpPr>
        <p:spPr>
          <a:xfrm>
            <a:off x="5508450" y="662152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2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A7B2D9-F4CC-49EE-BED9-F8801EE12C74}"/>
              </a:ext>
            </a:extLst>
          </p:cNvPr>
          <p:cNvSpPr txBox="1"/>
          <p:nvPr/>
        </p:nvSpPr>
        <p:spPr>
          <a:xfrm>
            <a:off x="707931" y="3511076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99BBE8E-D2D4-46D3-9365-FEF49320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4" y="4097465"/>
            <a:ext cx="4320000" cy="18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CC19CC-87B5-4470-A749-4D27692979A3}"/>
              </a:ext>
            </a:extLst>
          </p:cNvPr>
          <p:cNvSpPr txBox="1"/>
          <p:nvPr/>
        </p:nvSpPr>
        <p:spPr>
          <a:xfrm>
            <a:off x="6816860" y="2733675"/>
            <a:ext cx="49465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IMPLEMENTED ALGORITHMS</a:t>
            </a:r>
            <a:r>
              <a:rPr lang="it-IT" sz="2800" dirty="0"/>
              <a:t>:</a:t>
            </a:r>
          </a:p>
          <a:p>
            <a:r>
              <a:rPr lang="it-IT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Vehicle</a:t>
            </a:r>
            <a:r>
              <a:rPr lang="it-IT" sz="2800" dirty="0"/>
              <a:t> tracking </a:t>
            </a:r>
            <a:r>
              <a:rPr lang="it-IT" sz="2800" dirty="0" err="1"/>
              <a:t>algorithm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Merging</a:t>
            </a:r>
            <a:r>
              <a:rPr lang="it-IT" sz="2800" dirty="0"/>
              <a:t> control </a:t>
            </a:r>
            <a:r>
              <a:rPr lang="it-IT" sz="2800" dirty="0" err="1"/>
              <a:t>algorithm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492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DC57B2-4E6E-4CAD-8AB9-3F9BA8B562C5}"/>
              </a:ext>
            </a:extLst>
          </p:cNvPr>
          <p:cNvSpPr txBox="1"/>
          <p:nvPr/>
        </p:nvSpPr>
        <p:spPr>
          <a:xfrm>
            <a:off x="361950" y="215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IMPLEMENTED ALGORITHMS: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FB8706-45D3-4153-B744-8DD2829DE297}"/>
              </a:ext>
            </a:extLst>
          </p:cNvPr>
          <p:cNvSpPr txBox="1"/>
          <p:nvPr/>
        </p:nvSpPr>
        <p:spPr>
          <a:xfrm>
            <a:off x="361950" y="4289185"/>
            <a:ext cx="10706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Vehicle</a:t>
            </a:r>
            <a:r>
              <a:rPr lang="it-IT" sz="2400" dirty="0"/>
              <a:t> tracking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</a:t>
            </a:r>
            <a:r>
              <a:rPr lang="it-IT" sz="2400" dirty="0" err="1"/>
              <a:t>all</a:t>
            </a:r>
            <a:r>
              <a:rPr lang="it-IT" sz="2400" dirty="0"/>
              <a:t> zones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Merging</a:t>
            </a:r>
            <a:r>
              <a:rPr lang="it-IT" sz="2400" dirty="0"/>
              <a:t> control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control zone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3B680A-B850-4426-A159-B1A217605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419025"/>
            <a:ext cx="10706100" cy="16758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7846-AC07-45A7-88D7-03BE0A2CCDF8}"/>
              </a:ext>
            </a:extLst>
          </p:cNvPr>
          <p:cNvSpPr txBox="1"/>
          <p:nvPr/>
        </p:nvSpPr>
        <p:spPr>
          <a:xfrm>
            <a:off x="361949" y="172953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The street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divided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zones:</a:t>
            </a:r>
          </a:p>
        </p:txBody>
      </p:sp>
    </p:spTree>
    <p:extLst>
      <p:ext uri="{BB962C8B-B14F-4D97-AF65-F5344CB8AC3E}">
        <p14:creationId xmlns:p14="http://schemas.microsoft.com/office/powerpoint/2010/main" val="75703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DCD4C48-C312-4875-BE1D-D2CF211B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49" y="1348299"/>
            <a:ext cx="2353041" cy="10556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5A954-EFCA-4C05-B318-3AA5F661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13" y="2738035"/>
            <a:ext cx="2590115" cy="9137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1130EA-C041-49AB-B309-C3EF67720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415" r="7374"/>
          <a:stretch/>
        </p:blipFill>
        <p:spPr>
          <a:xfrm>
            <a:off x="4124033" y="4164560"/>
            <a:ext cx="3992676" cy="7312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761F4-BFD0-4105-B3A3-F9DCF711F31E}"/>
              </a:ext>
            </a:extLst>
          </p:cNvPr>
          <p:cNvSpPr txBox="1"/>
          <p:nvPr/>
        </p:nvSpPr>
        <p:spPr>
          <a:xfrm>
            <a:off x="807396" y="931325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We</a:t>
            </a:r>
            <a:r>
              <a:rPr lang="it-IT" sz="1600" dirty="0"/>
              <a:t> start from the </a:t>
            </a:r>
            <a:r>
              <a:rPr lang="it-IT" sz="1600" dirty="0" err="1"/>
              <a:t>definitions</a:t>
            </a:r>
            <a:r>
              <a:rPr lang="it-IT" sz="1600" dirty="0"/>
              <a:t> of </a:t>
            </a:r>
            <a:r>
              <a:rPr lang="it-IT" sz="1600" dirty="0" err="1"/>
              <a:t>velocity</a:t>
            </a:r>
            <a:r>
              <a:rPr lang="it-IT" sz="1600" dirty="0"/>
              <a:t> and </a:t>
            </a:r>
            <a:r>
              <a:rPr lang="it-IT" sz="1600" dirty="0" err="1"/>
              <a:t>acceleration</a:t>
            </a:r>
            <a:r>
              <a:rPr lang="it-IT" sz="1600" dirty="0"/>
              <a:t> in a discrete system: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211A88-5946-4562-B6B1-6DBBFAB13960}"/>
              </a:ext>
            </a:extLst>
          </p:cNvPr>
          <p:cNvSpPr txBox="1"/>
          <p:nvPr/>
        </p:nvSpPr>
        <p:spPr>
          <a:xfrm>
            <a:off x="807396" y="2300771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and </a:t>
            </a:r>
            <a:r>
              <a:rPr lang="it-IT" sz="1600" dirty="0" err="1"/>
              <a:t>accordingly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update the </a:t>
            </a:r>
            <a:r>
              <a:rPr lang="it-IT" sz="1600" b="1" dirty="0"/>
              <a:t>speed</a:t>
            </a:r>
            <a:r>
              <a:rPr lang="it-IT" sz="1600" dirty="0"/>
              <a:t> and </a:t>
            </a:r>
            <a:r>
              <a:rPr lang="it-IT" sz="1600" b="1" dirty="0"/>
              <a:t>position</a:t>
            </a:r>
            <a:r>
              <a:rPr lang="it-IT" sz="1600" dirty="0"/>
              <a:t> of the </a:t>
            </a:r>
            <a:r>
              <a:rPr lang="it-IT" sz="1600" dirty="0" err="1"/>
              <a:t>vehicles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way: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D3574B-2758-47F2-8B57-33531CC5D11D}"/>
              </a:ext>
            </a:extLst>
          </p:cNvPr>
          <p:cNvSpPr txBox="1"/>
          <p:nvPr/>
        </p:nvSpPr>
        <p:spPr>
          <a:xfrm>
            <a:off x="807396" y="3714097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By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equations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rewrite</a:t>
            </a:r>
            <a:r>
              <a:rPr lang="it-IT" sz="1600" dirty="0"/>
              <a:t> the position update </a:t>
            </a:r>
            <a:r>
              <a:rPr lang="it-IT" sz="1600" dirty="0" err="1"/>
              <a:t>as</a:t>
            </a:r>
            <a:r>
              <a:rPr lang="it-IT" sz="1600" dirty="0"/>
              <a:t> follow: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AEA45E-3BBE-42DE-9F55-DCE7EA3AEA98}"/>
              </a:ext>
            </a:extLst>
          </p:cNvPr>
          <p:cNvSpPr txBox="1"/>
          <p:nvPr/>
        </p:nvSpPr>
        <p:spPr>
          <a:xfrm>
            <a:off x="843116" y="5007744"/>
            <a:ext cx="10554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The key point for a </a:t>
            </a:r>
            <a:r>
              <a:rPr lang="it-IT" sz="1600" b="1" dirty="0"/>
              <a:t>safe tracking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l-GR" sz="1600" b="1" dirty="0"/>
              <a:t>Δ</a:t>
            </a:r>
            <a:r>
              <a:rPr lang="it-IT" sz="1600" b="1" dirty="0"/>
              <a:t>x </a:t>
            </a:r>
            <a:r>
              <a:rPr lang="it-IT" sz="1600" b="1" dirty="0" err="1"/>
              <a:t>between</a:t>
            </a:r>
            <a:r>
              <a:rPr lang="it-IT" sz="1600" b="1" dirty="0"/>
              <a:t> successive </a:t>
            </a:r>
            <a:r>
              <a:rPr lang="it-IT" sz="1600" b="1" dirty="0" err="1"/>
              <a:t>vehicles</a:t>
            </a:r>
            <a:r>
              <a:rPr lang="it-IT" sz="1600" b="1" dirty="0"/>
              <a:t> </a:t>
            </a:r>
            <a:r>
              <a:rPr lang="it-IT" sz="1600" b="1" dirty="0" err="1"/>
              <a:t>has</a:t>
            </a:r>
            <a:r>
              <a:rPr lang="it-IT" sz="1600" b="1" dirty="0"/>
              <a:t> to be </a:t>
            </a:r>
            <a:r>
              <a:rPr lang="it-IT" sz="1600" b="1" dirty="0" err="1"/>
              <a:t>greater</a:t>
            </a:r>
            <a:r>
              <a:rPr lang="it-IT" sz="1600" b="1" dirty="0"/>
              <a:t> </a:t>
            </a:r>
            <a:r>
              <a:rPr lang="it-IT" sz="1600" b="1" dirty="0" err="1"/>
              <a:t>than</a:t>
            </a:r>
            <a:r>
              <a:rPr lang="it-IT" sz="1600" b="1" dirty="0"/>
              <a:t> </a:t>
            </a:r>
            <a:r>
              <a:rPr lang="el-GR" sz="1600" b="1" dirty="0"/>
              <a:t>Δ</a:t>
            </a:r>
            <a:r>
              <a:rPr lang="it-IT" sz="1600" b="1" dirty="0" err="1"/>
              <a:t>x</a:t>
            </a:r>
            <a:r>
              <a:rPr lang="it-IT" sz="1200" b="1" dirty="0" err="1"/>
              <a:t>min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times</a:t>
            </a:r>
            <a:r>
              <a:rPr lang="it-IT" sz="1600" dirty="0"/>
              <a:t>. S</a:t>
            </a:r>
            <a:r>
              <a:rPr lang="it-IT" sz="1600" b="0" i="0" u="none" strike="noStrike" baseline="0" dirty="0"/>
              <a:t>o </a:t>
            </a:r>
            <a:r>
              <a:rPr lang="it-IT" sz="1600" b="0" i="0" u="none" strike="noStrike" baseline="0" dirty="0" err="1"/>
              <a:t>if</a:t>
            </a:r>
            <a:r>
              <a:rPr lang="it-IT" sz="1600" dirty="0"/>
              <a:t> </a:t>
            </a:r>
            <a:r>
              <a:rPr lang="it-IT" sz="1600" b="0" i="0" u="none" strike="noStrike" baseline="0" dirty="0"/>
              <a:t>the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leading vehicle makes its speed lower or it stops, the following one has to change its speed accordingly in order to prevent any collisions. </a:t>
            </a: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22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988B39-7FE7-4930-8363-2E3C9D5F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06" y="2171257"/>
            <a:ext cx="5538692" cy="2599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F14384-1700-4672-875B-420D0EBA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49" y="3875573"/>
            <a:ext cx="2732231" cy="5145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AC8378-45EC-4E48-A236-C9C3CC614098}"/>
              </a:ext>
            </a:extLst>
          </p:cNvPr>
          <p:cNvSpPr txBox="1"/>
          <p:nvPr/>
        </p:nvSpPr>
        <p:spPr>
          <a:xfrm>
            <a:off x="1047259" y="3343941"/>
            <a:ext cx="492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And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with the </a:t>
            </a:r>
            <a:r>
              <a:rPr lang="it-IT" sz="1600" b="1" dirty="0"/>
              <a:t>safe </a:t>
            </a:r>
            <a:r>
              <a:rPr lang="it-IT" sz="1600" b="1" dirty="0" err="1"/>
              <a:t>traffic</a:t>
            </a:r>
            <a:r>
              <a:rPr lang="it-IT" sz="1600" b="1" dirty="0"/>
              <a:t> flow </a:t>
            </a:r>
            <a:r>
              <a:rPr lang="it-IT" sz="1600" dirty="0" err="1"/>
              <a:t>equation</a:t>
            </a:r>
            <a:r>
              <a:rPr lang="it-IT" sz="1600" dirty="0"/>
              <a:t>:</a:t>
            </a:r>
            <a:r>
              <a:rPr lang="it-IT" sz="1600" b="1" dirty="0"/>
              <a:t>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5EC92D5-AA1C-4077-8623-9E754CE5F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1" y="4947106"/>
            <a:ext cx="4766849" cy="92599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56F5EE0-B418-4528-83C8-3A0BD1C80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8" y="2171257"/>
            <a:ext cx="3091621" cy="117268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BA91E9-4C6A-4239-BB33-BACC6639BCD9}"/>
              </a:ext>
            </a:extLst>
          </p:cNvPr>
          <p:cNvSpPr txBox="1"/>
          <p:nvPr/>
        </p:nvSpPr>
        <p:spPr>
          <a:xfrm>
            <a:off x="1047258" y="1267899"/>
            <a:ext cx="9678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So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consider</a:t>
            </a:r>
            <a:r>
              <a:rPr lang="it-IT" sz="1600" dirty="0"/>
              <a:t> </a:t>
            </a:r>
            <a:r>
              <a:rPr lang="it-IT" sz="1600" b="1" dirty="0" err="1"/>
              <a:t>two</a:t>
            </a:r>
            <a:r>
              <a:rPr lang="it-IT" sz="1600" b="1" dirty="0"/>
              <a:t> successive </a:t>
            </a:r>
            <a:r>
              <a:rPr lang="it-IT" sz="1600" b="1" dirty="0" err="1"/>
              <a:t>vehicle</a:t>
            </a:r>
            <a:r>
              <a:rPr lang="it-IT" sz="1600" b="1" dirty="0"/>
              <a:t> A-&gt;B</a:t>
            </a:r>
            <a:r>
              <a:rPr lang="it-IT" sz="1600" dirty="0"/>
              <a:t>. A</a:t>
            </a:r>
            <a:r>
              <a:rPr lang="it-IT" sz="1600" b="0" i="0" u="none" strike="noStrike" baseline="0" dirty="0"/>
              <a:t>ssume </a:t>
            </a:r>
            <a:r>
              <a:rPr lang="it-IT" sz="1600" b="0" i="0" u="none" strike="noStrike" baseline="0" dirty="0" err="1"/>
              <a:t>that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both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vehicles stop for final case. </a:t>
            </a:r>
          </a:p>
          <a:p>
            <a:pPr algn="l"/>
            <a:r>
              <a:rPr lang="en-US" sz="1600" b="0" i="0" u="none" strike="noStrike" baseline="0" dirty="0"/>
              <a:t>Since vehicles speed of each one will be zero for the final condition, </a:t>
            </a:r>
            <a:r>
              <a:rPr lang="en-US" sz="1600" dirty="0"/>
              <a:t>t</a:t>
            </a:r>
            <a:r>
              <a:rPr lang="en-US" sz="1600" b="0" i="0" u="none" strike="noStrike" baseline="0" dirty="0"/>
              <a:t>he equation of the position can be rewritten </a:t>
            </a:r>
          </a:p>
          <a:p>
            <a:pPr algn="l"/>
            <a:r>
              <a:rPr lang="en-US" sz="1600" b="0" i="0" u="none" strike="noStrike" baseline="0" dirty="0"/>
              <a:t>for </a:t>
            </a:r>
            <a:r>
              <a:rPr lang="it-IT" sz="1600" b="0" i="0" u="none" strike="noStrike" baseline="0" dirty="0" err="1"/>
              <a:t>each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vehicle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as</a:t>
            </a:r>
            <a:r>
              <a:rPr lang="it-IT" sz="1600" b="0" i="0" u="none" strike="noStrike" baseline="0" dirty="0"/>
              <a:t> follows:</a:t>
            </a:r>
            <a:endParaRPr lang="it-IT" sz="16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D6F49FD-43E4-43F5-B7AA-C38D3476D7D9}"/>
              </a:ext>
            </a:extLst>
          </p:cNvPr>
          <p:cNvSpPr txBox="1"/>
          <p:nvPr/>
        </p:nvSpPr>
        <p:spPr>
          <a:xfrm>
            <a:off x="1119949" y="4608552"/>
            <a:ext cx="5238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obtain</a:t>
            </a:r>
            <a:r>
              <a:rPr lang="it-IT" sz="1600" dirty="0"/>
              <a:t> </a:t>
            </a:r>
            <a:r>
              <a:rPr lang="it-IT" sz="1600" b="1" dirty="0"/>
              <a:t>the </a:t>
            </a:r>
            <a:r>
              <a:rPr lang="it-IT" sz="1600" b="1" dirty="0" err="1"/>
              <a:t>condition</a:t>
            </a:r>
            <a:r>
              <a:rPr lang="it-IT" sz="1600" b="1" dirty="0"/>
              <a:t> </a:t>
            </a:r>
            <a:r>
              <a:rPr lang="it-IT" sz="1600" b="1" dirty="0" err="1"/>
              <a:t>thath</a:t>
            </a:r>
            <a:r>
              <a:rPr lang="it-IT" sz="1600" b="1" dirty="0"/>
              <a:t> must be </a:t>
            </a:r>
            <a:r>
              <a:rPr lang="it-IT" sz="1600" b="1" dirty="0" err="1"/>
              <a:t>ensured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249825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8BD74F-A7FB-4F19-B5DE-94F0A00E2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26164"/>
            <a:ext cx="5481305" cy="391372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E58046-946A-4FBD-AEDB-6CDBE4F8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68" y="3530984"/>
            <a:ext cx="4480443" cy="87035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F24B239-0015-4E6E-B566-8D93328F75BC}"/>
              </a:ext>
            </a:extLst>
          </p:cNvPr>
          <p:cNvSpPr txBox="1"/>
          <p:nvPr/>
        </p:nvSpPr>
        <p:spPr>
          <a:xfrm>
            <a:off x="371475" y="4099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Vehicle</a:t>
            </a:r>
            <a:r>
              <a:rPr lang="it-IT" sz="2800" b="1" dirty="0"/>
              <a:t> tracking </a:t>
            </a:r>
            <a:r>
              <a:rPr lang="it-IT" sz="2800" b="1" dirty="0" err="1"/>
              <a:t>algorithm</a:t>
            </a:r>
            <a:r>
              <a:rPr lang="it-IT" sz="2800" b="1" dirty="0"/>
              <a:t> (3)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6D5949-310E-4D45-B815-A4D8A7887CC5}"/>
              </a:ext>
            </a:extLst>
          </p:cNvPr>
          <p:cNvSpPr txBox="1"/>
          <p:nvPr/>
        </p:nvSpPr>
        <p:spPr>
          <a:xfrm>
            <a:off x="6485512" y="2782669"/>
            <a:ext cx="585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With </a:t>
            </a:r>
            <a:r>
              <a:rPr lang="it-IT" b="1" dirty="0" err="1"/>
              <a:t>this</a:t>
            </a:r>
            <a:r>
              <a:rPr lang="it-IT" b="1" dirty="0"/>
              <a:t> speed, can I stop </a:t>
            </a:r>
            <a:r>
              <a:rPr lang="it-IT" b="1" dirty="0" err="1"/>
              <a:t>myself</a:t>
            </a:r>
            <a:r>
              <a:rPr lang="it-IT" b="1" dirty="0"/>
              <a:t> </a:t>
            </a:r>
            <a:r>
              <a:rPr lang="it-IT" b="1" dirty="0" err="1"/>
              <a:t>ensuring</a:t>
            </a:r>
            <a:r>
              <a:rPr lang="it-IT" b="1" dirty="0"/>
              <a:t> the minimum </a:t>
            </a:r>
          </a:p>
          <a:p>
            <a:r>
              <a:rPr lang="it-IT" b="1" dirty="0" err="1"/>
              <a:t>distance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me and the successive </a:t>
            </a:r>
            <a:r>
              <a:rPr lang="it-IT" b="1" dirty="0" err="1"/>
              <a:t>vehicle</a:t>
            </a:r>
            <a:r>
              <a:rPr lang="it-IT" b="1" dirty="0"/>
              <a:t>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29F4063-88DC-4292-AB3F-C81A1B23A7D8}"/>
              </a:ext>
            </a:extLst>
          </p:cNvPr>
          <p:cNvSpPr/>
          <p:nvPr/>
        </p:nvSpPr>
        <p:spPr>
          <a:xfrm>
            <a:off x="763989" y="3864178"/>
            <a:ext cx="1848582" cy="203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FFB8E76-22B6-4565-9FFB-1CF9448B0D5F}"/>
              </a:ext>
            </a:extLst>
          </p:cNvPr>
          <p:cNvCxnSpPr>
            <a:endCxn id="23" idx="1"/>
          </p:cNvCxnSpPr>
          <p:nvPr/>
        </p:nvCxnSpPr>
        <p:spPr>
          <a:xfrm>
            <a:off x="2612571" y="3966162"/>
            <a:ext cx="4334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AE129-8FDF-48B8-9155-711EC172CE0A}"/>
              </a:ext>
            </a:extLst>
          </p:cNvPr>
          <p:cNvSpPr txBox="1"/>
          <p:nvPr/>
        </p:nvSpPr>
        <p:spPr>
          <a:xfrm>
            <a:off x="276225" y="272534"/>
            <a:ext cx="706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26CA00-F3FA-41CB-A609-F57B91AB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51" y="1811460"/>
            <a:ext cx="7329887" cy="41230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80CDA2-EFE2-4C1F-96FE-8AB5FC18AEFD}"/>
              </a:ext>
            </a:extLst>
          </p:cNvPr>
          <p:cNvSpPr txBox="1"/>
          <p:nvPr/>
        </p:nvSpPr>
        <p:spPr>
          <a:xfrm>
            <a:off x="910578" y="6104243"/>
            <a:ext cx="938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050" dirty="0" err="1"/>
              <a:t>M</a:t>
            </a:r>
            <a:r>
              <a:rPr lang="it-IT" sz="1050" dirty="0"/>
              <a:t> 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100" dirty="0" err="1"/>
              <a:t>S</a:t>
            </a:r>
            <a:r>
              <a:rPr lang="it-IT" sz="1100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secondary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70CECC-39F3-487B-8449-0DE422C65A33}"/>
              </a:ext>
            </a:extLst>
          </p:cNvPr>
          <p:cNvSpPr txBox="1"/>
          <p:nvPr/>
        </p:nvSpPr>
        <p:spPr>
          <a:xfrm>
            <a:off x="276225" y="992506"/>
            <a:ext cx="9092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secondary</a:t>
            </a:r>
            <a:r>
              <a:rPr lang="it-IT" sz="1600" dirty="0"/>
              <a:t> lane </a:t>
            </a:r>
            <a:r>
              <a:rPr lang="it-IT" sz="1600" dirty="0" err="1"/>
              <a:t>seeks</a:t>
            </a:r>
            <a:r>
              <a:rPr lang="it-IT" sz="1600" dirty="0"/>
              <a:t> 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main</a:t>
            </a:r>
            <a:r>
              <a:rPr lang="it-IT" sz="1600" dirty="0"/>
              <a:t> lane in order to associate </a:t>
            </a:r>
            <a:r>
              <a:rPr lang="it-IT" sz="1600" dirty="0" err="1"/>
              <a:t>itself</a:t>
            </a:r>
            <a:r>
              <a:rPr lang="it-IT" sz="1600" dirty="0"/>
              <a:t> with </a:t>
            </a:r>
            <a:r>
              <a:rPr lang="it-IT" sz="1600" dirty="0" err="1"/>
              <a:t>him</a:t>
            </a:r>
            <a:r>
              <a:rPr lang="it-IT" sz="1600" dirty="0"/>
              <a:t>.</a:t>
            </a:r>
          </a:p>
          <a:p>
            <a:r>
              <a:rPr lang="en-US" sz="1600" dirty="0"/>
              <a:t>Associated</a:t>
            </a:r>
            <a:r>
              <a:rPr lang="en-US" sz="1600" b="0" i="0" u="none" strike="noStrike" baseline="0" dirty="0"/>
              <a:t> vehicles are lined up by increasing or decreasing their speed before the critical zone.</a:t>
            </a:r>
          </a:p>
          <a:p>
            <a:r>
              <a:rPr lang="en-US" sz="1600" dirty="0"/>
              <a:t>In this way the </a:t>
            </a:r>
            <a:r>
              <a:rPr lang="en-US" sz="1600" b="0" i="0" u="none" strike="noStrike" baseline="0" dirty="0"/>
              <a:t>secondary vehicle can merge to the main road before or after the companion vehicle safely. </a:t>
            </a:r>
          </a:p>
          <a:p>
            <a:pPr algn="l"/>
            <a:r>
              <a:rPr lang="en-US" sz="1600" b="0" i="0" u="none" strike="noStrike" baseline="0" dirty="0"/>
              <a:t>Companion vehicles have to obey the following </a:t>
            </a:r>
            <a:r>
              <a:rPr lang="en-US" sz="1600" b="1" i="0" u="none" strike="noStrike" baseline="0" dirty="0"/>
              <a:t>merging algorithm</a:t>
            </a:r>
            <a:r>
              <a:rPr lang="en-US" sz="1600" b="0" i="0" u="none" strike="noStrike" baseline="0" dirty="0"/>
              <a:t>:</a:t>
            </a: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8473B4-689C-458E-80F0-A22F7DC2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44" y="2715851"/>
            <a:ext cx="3014676" cy="14262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E3E80D2-58B0-463C-83A8-EB3C2F46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" y="4301411"/>
            <a:ext cx="2827692" cy="14633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1F4A1B-82EA-47D5-B37F-251918F6824A}"/>
              </a:ext>
            </a:extLst>
          </p:cNvPr>
          <p:cNvSpPr txBox="1"/>
          <p:nvPr/>
        </p:nvSpPr>
        <p:spPr>
          <a:xfrm>
            <a:off x="1160530" y="4301411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8E3C8B-2A00-4F16-9C3A-C612BB043F6D}"/>
              </a:ext>
            </a:extLst>
          </p:cNvPr>
          <p:cNvSpPr txBox="1"/>
          <p:nvPr/>
        </p:nvSpPr>
        <p:spPr>
          <a:xfrm>
            <a:off x="9458901" y="2695393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CAE10B-CFD9-43F0-B317-E76194F474B5}"/>
              </a:ext>
            </a:extLst>
          </p:cNvPr>
          <p:cNvSpPr txBox="1"/>
          <p:nvPr/>
        </p:nvSpPr>
        <p:spPr>
          <a:xfrm>
            <a:off x="944298" y="5557717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EAD17E-E6A5-451D-AE95-A5EA5EE1FEF2}"/>
              </a:ext>
            </a:extLst>
          </p:cNvPr>
          <p:cNvSpPr txBox="1"/>
          <p:nvPr/>
        </p:nvSpPr>
        <p:spPr>
          <a:xfrm>
            <a:off x="9546954" y="3988260"/>
            <a:ext cx="496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76024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90FF48-4A6F-4D81-AD6C-7104959DBE8A}"/>
              </a:ext>
            </a:extLst>
          </p:cNvPr>
          <p:cNvSpPr txBox="1"/>
          <p:nvPr/>
        </p:nvSpPr>
        <p:spPr>
          <a:xfrm>
            <a:off x="7686675" y="3050143"/>
            <a:ext cx="356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91242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621</Words>
  <Application>Microsoft Office PowerPoint</Application>
  <PresentationFormat>Widescreen</PresentationFormat>
  <Paragraphs>90</Paragraphs>
  <Slides>25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A Novel Safe Merging Algorithm for Connected Vehicles Using NetLogo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Safe Merging Algorithm for Connected Vehicles Using NetLogo</dc:title>
  <dc:creator>Silvia Severi</dc:creator>
  <cp:lastModifiedBy>Silvia Severi</cp:lastModifiedBy>
  <cp:revision>35</cp:revision>
  <dcterms:created xsi:type="dcterms:W3CDTF">2022-04-19T15:29:45Z</dcterms:created>
  <dcterms:modified xsi:type="dcterms:W3CDTF">2022-04-22T11:23:30Z</dcterms:modified>
</cp:coreProperties>
</file>